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72" r:id="rId3"/>
    <p:sldId id="273" r:id="rId4"/>
    <p:sldId id="274" r:id="rId5"/>
    <p:sldId id="275" r:id="rId6"/>
    <p:sldId id="279" r:id="rId7"/>
    <p:sldId id="276" r:id="rId8"/>
    <p:sldId id="280" r:id="rId9"/>
    <p:sldId id="278" r:id="rId10"/>
    <p:sldId id="277" r:id="rId11"/>
    <p:sldId id="258" r:id="rId12"/>
    <p:sldId id="262" r:id="rId13"/>
    <p:sldId id="263" r:id="rId14"/>
    <p:sldId id="269" r:id="rId15"/>
    <p:sldId id="264" r:id="rId16"/>
    <p:sldId id="265" r:id="rId17"/>
    <p:sldId id="266" r:id="rId18"/>
    <p:sldId id="267" r:id="rId19"/>
    <p:sldId id="268" r:id="rId20"/>
    <p:sldId id="271" r:id="rId21"/>
    <p:sldId id="259" r:id="rId22"/>
  </p:sldIdLst>
  <p:sldSz cx="9144000" cy="6858000" type="screen4x3"/>
  <p:notesSz cx="6858000" cy="9144000"/>
  <p:defaultTextStyle>
    <a:defPPr>
      <a:defRPr lang="be-BY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1254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5C831A-CCF5-4391-A2BE-9DF065D37587}" type="doc">
      <dgm:prSet loTypeId="urn:microsoft.com/office/officeart/2005/8/layout/arrow2" loCatId="process" qsTypeId="urn:microsoft.com/office/officeart/2005/8/quickstyle/3d3" qsCatId="3D" csTypeId="urn:microsoft.com/office/officeart/2005/8/colors/colorful3" csCatId="colorful" phldr="1"/>
      <dgm:spPr/>
    </dgm:pt>
    <dgm:pt modelId="{1E3A074B-8EC3-4AC7-ADB8-C53A583CA2D1}">
      <dgm:prSet phldrT="[Text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1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3E70DF8-D297-401F-A070-1295F4388B0B}" type="parTrans" cxnId="{8C1AFE23-B091-4CE6-8284-0511812F213B}">
      <dgm:prSet/>
      <dgm:spPr/>
      <dgm:t>
        <a:bodyPr/>
        <a:lstStyle/>
        <a:p>
          <a:endParaRPr lang="ru-RU" sz="2400"/>
        </a:p>
      </dgm:t>
    </dgm:pt>
    <dgm:pt modelId="{13D421C7-F834-4141-85ED-0207D610A128}" type="sibTrans" cxnId="{8C1AFE23-B091-4CE6-8284-0511812F213B}">
      <dgm:prSet/>
      <dgm:spPr/>
      <dgm:t>
        <a:bodyPr/>
        <a:lstStyle/>
        <a:p>
          <a:endParaRPr lang="ru-RU" sz="2400"/>
        </a:p>
      </dgm:t>
    </dgm:pt>
    <dgm:pt modelId="{C7CCB8C4-BA8F-435B-96D2-651E5BBEE204}">
      <dgm:prSet phldrT="[Text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2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AD18367E-C5DB-45A4-A27B-B15954C86D0F}" type="parTrans" cxnId="{679C1D1A-14EB-43D6-A6EB-15DB434BD9E3}">
      <dgm:prSet/>
      <dgm:spPr/>
      <dgm:t>
        <a:bodyPr/>
        <a:lstStyle/>
        <a:p>
          <a:endParaRPr lang="ru-RU" sz="2400"/>
        </a:p>
      </dgm:t>
    </dgm:pt>
    <dgm:pt modelId="{7D6A4EA2-7BAB-433A-B969-4D95C96F0274}" type="sibTrans" cxnId="{679C1D1A-14EB-43D6-A6EB-15DB434BD9E3}">
      <dgm:prSet/>
      <dgm:spPr/>
      <dgm:t>
        <a:bodyPr/>
        <a:lstStyle/>
        <a:p>
          <a:endParaRPr lang="ru-RU" sz="2400"/>
        </a:p>
      </dgm:t>
    </dgm:pt>
    <dgm:pt modelId="{A75DE5EA-0E88-4A1C-B1EA-B4EE477D7AA1}">
      <dgm:prSet phldrT="[Text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3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48157EE2-9BD9-48FE-A422-276C84F2470D}" type="parTrans" cxnId="{D09152C8-0058-4F02-AE9F-59A443534AE8}">
      <dgm:prSet/>
      <dgm:spPr/>
      <dgm:t>
        <a:bodyPr/>
        <a:lstStyle/>
        <a:p>
          <a:endParaRPr lang="ru-RU" sz="2400"/>
        </a:p>
      </dgm:t>
    </dgm:pt>
    <dgm:pt modelId="{03226FF3-250B-4000-A0B5-00FF0F1D75A5}" type="sibTrans" cxnId="{D09152C8-0058-4F02-AE9F-59A443534AE8}">
      <dgm:prSet/>
      <dgm:spPr/>
      <dgm:t>
        <a:bodyPr/>
        <a:lstStyle/>
        <a:p>
          <a:endParaRPr lang="ru-RU" sz="2400"/>
        </a:p>
      </dgm:t>
    </dgm:pt>
    <dgm:pt modelId="{A39C9339-F7BC-4A9F-AF8A-3B9741B27413}">
      <dgm:prSet phldrT="[Text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Спасение людей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26699644-3B9B-4794-926C-D854282146D8}" type="parTrans" cxnId="{BF777ED0-A485-405A-BFCD-E378EF965464}">
      <dgm:prSet/>
      <dgm:spPr/>
      <dgm:t>
        <a:bodyPr/>
        <a:lstStyle/>
        <a:p>
          <a:endParaRPr lang="ru-RU" sz="2400"/>
        </a:p>
      </dgm:t>
    </dgm:pt>
    <dgm:pt modelId="{3E2FBE5E-2D29-4C39-97D1-424264F1308F}" type="sibTrans" cxnId="{BF777ED0-A485-405A-BFCD-E378EF965464}">
      <dgm:prSet/>
      <dgm:spPr/>
      <dgm:t>
        <a:bodyPr/>
        <a:lstStyle/>
        <a:p>
          <a:endParaRPr lang="ru-RU" sz="2400"/>
        </a:p>
      </dgm:t>
    </dgm:pt>
    <dgm:pt modelId="{5175B6B0-3CA6-4535-A09B-108E0999A356}">
      <dgm:prSet phldrT="[Text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Предотвращение  взрыва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ECD96492-1092-4631-A208-D9A5DA08372E}" type="parTrans" cxnId="{345AD6EC-90F1-4BA3-A053-C21366541189}">
      <dgm:prSet/>
      <dgm:spPr/>
      <dgm:t>
        <a:bodyPr/>
        <a:lstStyle/>
        <a:p>
          <a:endParaRPr lang="ru-RU" sz="2400"/>
        </a:p>
      </dgm:t>
    </dgm:pt>
    <dgm:pt modelId="{F900535F-E882-46D4-B632-4B8ACBE851E4}" type="sibTrans" cxnId="{345AD6EC-90F1-4BA3-A053-C21366541189}">
      <dgm:prSet/>
      <dgm:spPr/>
      <dgm:t>
        <a:bodyPr/>
        <a:lstStyle/>
        <a:p>
          <a:endParaRPr lang="ru-RU" sz="2400"/>
        </a:p>
      </dgm:t>
    </dgm:pt>
    <dgm:pt modelId="{9898FE38-DE6C-46BA-8D32-D767674AD978}">
      <dgm:prSet phldrT="[Text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Предотвращение развития и интенсивного распространения ЧС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6500A968-9A0E-4ACA-91E4-A3C5FA03BCC8}" type="parTrans" cxnId="{277398F3-A9DD-4822-A4A0-9408AA94EB41}">
      <dgm:prSet/>
      <dgm:spPr/>
      <dgm:t>
        <a:bodyPr/>
        <a:lstStyle/>
        <a:p>
          <a:endParaRPr lang="ru-RU"/>
        </a:p>
      </dgm:t>
    </dgm:pt>
    <dgm:pt modelId="{15E99FBC-5B51-4114-8E0B-C26E50C78603}" type="sibTrans" cxnId="{277398F3-A9DD-4822-A4A0-9408AA94EB41}">
      <dgm:prSet/>
      <dgm:spPr/>
      <dgm:t>
        <a:bodyPr/>
        <a:lstStyle/>
        <a:p>
          <a:endParaRPr lang="ru-RU"/>
        </a:p>
      </dgm:t>
    </dgm:pt>
    <dgm:pt modelId="{E220828C-C958-4FCF-B52F-02D7F5D17607}" type="pres">
      <dgm:prSet presAssocID="{455C831A-CCF5-4391-A2BE-9DF065D37587}" presName="arrowDiagram" presStyleCnt="0">
        <dgm:presLayoutVars>
          <dgm:chMax val="5"/>
          <dgm:dir/>
          <dgm:resizeHandles val="exact"/>
        </dgm:presLayoutVars>
      </dgm:prSet>
      <dgm:spPr/>
    </dgm:pt>
    <dgm:pt modelId="{82ED47FD-CD8E-4EC8-A7E3-BF3AC4BC5C1A}" type="pres">
      <dgm:prSet presAssocID="{455C831A-CCF5-4391-A2BE-9DF065D37587}" presName="arrow" presStyleLbl="bgShp" presStyleIdx="0" presStyleCnt="1" custScaleX="86792" custScaleY="86038"/>
      <dgm:spPr/>
    </dgm:pt>
    <dgm:pt modelId="{04D2896F-6ED8-4789-A418-A74ABE6A1E3C}" type="pres">
      <dgm:prSet presAssocID="{455C831A-CCF5-4391-A2BE-9DF065D37587}" presName="arrowDiagram3" presStyleCnt="0"/>
      <dgm:spPr/>
    </dgm:pt>
    <dgm:pt modelId="{0AC4AAAC-1FDC-4369-AEC7-219AFF32034B}" type="pres">
      <dgm:prSet presAssocID="{1E3A074B-8EC3-4AC7-ADB8-C53A583CA2D1}" presName="bullet3a" presStyleLbl="node1" presStyleIdx="0" presStyleCnt="3"/>
      <dgm:spPr/>
    </dgm:pt>
    <dgm:pt modelId="{F72A75C3-71CF-4A07-B732-3901ACCCF38D}" type="pres">
      <dgm:prSet presAssocID="{1E3A074B-8EC3-4AC7-ADB8-C53A583CA2D1}" presName="textBox3a" presStyleLbl="revTx" presStyleIdx="0" presStyleCnt="3" custLinFactNeighborX="11786" custLinFactNeighborY="-14660">
        <dgm:presLayoutVars>
          <dgm:bulletEnabled val="1"/>
        </dgm:presLayoutVars>
      </dgm:prSet>
      <dgm:spPr/>
      <dgm:t>
        <a:bodyPr/>
        <a:lstStyle/>
        <a:p>
          <a:endParaRPr lang="be-BY"/>
        </a:p>
      </dgm:t>
    </dgm:pt>
    <dgm:pt modelId="{6A47F898-28B2-4092-8CF9-3C64CDD07B46}" type="pres">
      <dgm:prSet presAssocID="{C7CCB8C4-BA8F-435B-96D2-651E5BBEE204}" presName="bullet3b" presStyleLbl="node1" presStyleIdx="1" presStyleCnt="3"/>
      <dgm:spPr/>
    </dgm:pt>
    <dgm:pt modelId="{426E3DB9-AC38-4563-9B2A-AC276ED9F733}" type="pres">
      <dgm:prSet presAssocID="{C7CCB8C4-BA8F-435B-96D2-651E5BBEE204}" presName="textBox3b" presStyleLbl="revTx" presStyleIdx="1" presStyleCnt="3" custScaleX="126653" custLinFactNeighborX="21853">
        <dgm:presLayoutVars>
          <dgm:bulletEnabled val="1"/>
        </dgm:presLayoutVars>
      </dgm:prSet>
      <dgm:spPr/>
      <dgm:t>
        <a:bodyPr/>
        <a:lstStyle/>
        <a:p>
          <a:endParaRPr lang="be-BY"/>
        </a:p>
      </dgm:t>
    </dgm:pt>
    <dgm:pt modelId="{037A2F17-45DF-4F47-8CBE-C671DFB6EA98}" type="pres">
      <dgm:prSet presAssocID="{A75DE5EA-0E88-4A1C-B1EA-B4EE477D7AA1}" presName="bullet3c" presStyleLbl="node1" presStyleIdx="2" presStyleCnt="3"/>
      <dgm:spPr/>
    </dgm:pt>
    <dgm:pt modelId="{883972B8-3743-4605-B354-7B159F885D20}" type="pres">
      <dgm:prSet presAssocID="{A75DE5EA-0E88-4A1C-B1EA-B4EE477D7AA1}" presName="textBox3c" presStyleLbl="revTx" presStyleIdx="2" presStyleCnt="3" custScaleX="150136" custLinFactNeighborX="29983" custLinFactNeighborY="-693">
        <dgm:presLayoutVars>
          <dgm:bulletEnabled val="1"/>
        </dgm:presLayoutVars>
      </dgm:prSet>
      <dgm:spPr/>
      <dgm:t>
        <a:bodyPr/>
        <a:lstStyle/>
        <a:p>
          <a:endParaRPr lang="be-BY"/>
        </a:p>
      </dgm:t>
    </dgm:pt>
  </dgm:ptLst>
  <dgm:cxnLst>
    <dgm:cxn modelId="{277398F3-A9DD-4822-A4A0-9408AA94EB41}" srcId="{A75DE5EA-0E88-4A1C-B1EA-B4EE477D7AA1}" destId="{9898FE38-DE6C-46BA-8D32-D767674AD978}" srcOrd="0" destOrd="0" parTransId="{6500A968-9A0E-4ACA-91E4-A3C5FA03BCC8}" sibTransId="{15E99FBC-5B51-4114-8E0B-C26E50C78603}"/>
    <dgm:cxn modelId="{345AD6EC-90F1-4BA3-A053-C21366541189}" srcId="{C7CCB8C4-BA8F-435B-96D2-651E5BBEE204}" destId="{5175B6B0-3CA6-4535-A09B-108E0999A356}" srcOrd="0" destOrd="0" parTransId="{ECD96492-1092-4631-A208-D9A5DA08372E}" sibTransId="{F900535F-E882-46D4-B632-4B8ACBE851E4}"/>
    <dgm:cxn modelId="{8D6EE0F8-1830-4FD0-AB27-EA7093B7239B}" type="presOf" srcId="{A75DE5EA-0E88-4A1C-B1EA-B4EE477D7AA1}" destId="{883972B8-3743-4605-B354-7B159F885D20}" srcOrd="0" destOrd="0" presId="urn:microsoft.com/office/officeart/2005/8/layout/arrow2"/>
    <dgm:cxn modelId="{8C1AFE23-B091-4CE6-8284-0511812F213B}" srcId="{455C831A-CCF5-4391-A2BE-9DF065D37587}" destId="{1E3A074B-8EC3-4AC7-ADB8-C53A583CA2D1}" srcOrd="0" destOrd="0" parTransId="{C3E70DF8-D297-401F-A070-1295F4388B0B}" sibTransId="{13D421C7-F834-4141-85ED-0207D610A128}"/>
    <dgm:cxn modelId="{EE42B62B-7D1C-4840-8F00-5D5E0F86E4E6}" type="presOf" srcId="{A39C9339-F7BC-4A9F-AF8A-3B9741B27413}" destId="{F72A75C3-71CF-4A07-B732-3901ACCCF38D}" srcOrd="0" destOrd="1" presId="urn:microsoft.com/office/officeart/2005/8/layout/arrow2"/>
    <dgm:cxn modelId="{BF777ED0-A485-405A-BFCD-E378EF965464}" srcId="{1E3A074B-8EC3-4AC7-ADB8-C53A583CA2D1}" destId="{A39C9339-F7BC-4A9F-AF8A-3B9741B27413}" srcOrd="0" destOrd="0" parTransId="{26699644-3B9B-4794-926C-D854282146D8}" sibTransId="{3E2FBE5E-2D29-4C39-97D1-424264F1308F}"/>
    <dgm:cxn modelId="{67C0842C-9107-43DA-A266-E9A11B56CFE7}" type="presOf" srcId="{9898FE38-DE6C-46BA-8D32-D767674AD978}" destId="{883972B8-3743-4605-B354-7B159F885D20}" srcOrd="0" destOrd="1" presId="urn:microsoft.com/office/officeart/2005/8/layout/arrow2"/>
    <dgm:cxn modelId="{835F8288-AD09-40CB-A450-3228BD363DE8}" type="presOf" srcId="{5175B6B0-3CA6-4535-A09B-108E0999A356}" destId="{426E3DB9-AC38-4563-9B2A-AC276ED9F733}" srcOrd="0" destOrd="1" presId="urn:microsoft.com/office/officeart/2005/8/layout/arrow2"/>
    <dgm:cxn modelId="{679C1D1A-14EB-43D6-A6EB-15DB434BD9E3}" srcId="{455C831A-CCF5-4391-A2BE-9DF065D37587}" destId="{C7CCB8C4-BA8F-435B-96D2-651E5BBEE204}" srcOrd="1" destOrd="0" parTransId="{AD18367E-C5DB-45A4-A27B-B15954C86D0F}" sibTransId="{7D6A4EA2-7BAB-433A-B969-4D95C96F0274}"/>
    <dgm:cxn modelId="{D09152C8-0058-4F02-AE9F-59A443534AE8}" srcId="{455C831A-CCF5-4391-A2BE-9DF065D37587}" destId="{A75DE5EA-0E88-4A1C-B1EA-B4EE477D7AA1}" srcOrd="2" destOrd="0" parTransId="{48157EE2-9BD9-48FE-A422-276C84F2470D}" sibTransId="{03226FF3-250B-4000-A0B5-00FF0F1D75A5}"/>
    <dgm:cxn modelId="{11327BA8-AD6D-480D-BB9C-2AD86865ABCA}" type="presOf" srcId="{455C831A-CCF5-4391-A2BE-9DF065D37587}" destId="{E220828C-C958-4FCF-B52F-02D7F5D17607}" srcOrd="0" destOrd="0" presId="urn:microsoft.com/office/officeart/2005/8/layout/arrow2"/>
    <dgm:cxn modelId="{59D1C4DE-D641-42C1-B5D7-BD83C92C397F}" type="presOf" srcId="{1E3A074B-8EC3-4AC7-ADB8-C53A583CA2D1}" destId="{F72A75C3-71CF-4A07-B732-3901ACCCF38D}" srcOrd="0" destOrd="0" presId="urn:microsoft.com/office/officeart/2005/8/layout/arrow2"/>
    <dgm:cxn modelId="{3464AAE2-23B7-4CA2-A8B6-D90D2F8205D0}" type="presOf" srcId="{C7CCB8C4-BA8F-435B-96D2-651E5BBEE204}" destId="{426E3DB9-AC38-4563-9B2A-AC276ED9F733}" srcOrd="0" destOrd="0" presId="urn:microsoft.com/office/officeart/2005/8/layout/arrow2"/>
    <dgm:cxn modelId="{5B6F9899-BB27-4A3E-9504-53EB93E04D26}" type="presParOf" srcId="{E220828C-C958-4FCF-B52F-02D7F5D17607}" destId="{82ED47FD-CD8E-4EC8-A7E3-BF3AC4BC5C1A}" srcOrd="0" destOrd="0" presId="urn:microsoft.com/office/officeart/2005/8/layout/arrow2"/>
    <dgm:cxn modelId="{B7E9ECAF-F733-4C20-8954-F64973DD0B16}" type="presParOf" srcId="{E220828C-C958-4FCF-B52F-02D7F5D17607}" destId="{04D2896F-6ED8-4789-A418-A74ABE6A1E3C}" srcOrd="1" destOrd="0" presId="urn:microsoft.com/office/officeart/2005/8/layout/arrow2"/>
    <dgm:cxn modelId="{F4145FB3-B5A1-4D38-AD6F-97B8DECA7223}" type="presParOf" srcId="{04D2896F-6ED8-4789-A418-A74ABE6A1E3C}" destId="{0AC4AAAC-1FDC-4369-AEC7-219AFF32034B}" srcOrd="0" destOrd="0" presId="urn:microsoft.com/office/officeart/2005/8/layout/arrow2"/>
    <dgm:cxn modelId="{3F7849D0-4A45-4E5C-AAFB-15F520712AEC}" type="presParOf" srcId="{04D2896F-6ED8-4789-A418-A74ABE6A1E3C}" destId="{F72A75C3-71CF-4A07-B732-3901ACCCF38D}" srcOrd="1" destOrd="0" presId="urn:microsoft.com/office/officeart/2005/8/layout/arrow2"/>
    <dgm:cxn modelId="{138443FC-1B7F-49F6-8D5B-5406DE2066D1}" type="presParOf" srcId="{04D2896F-6ED8-4789-A418-A74ABE6A1E3C}" destId="{6A47F898-28B2-4092-8CF9-3C64CDD07B46}" srcOrd="2" destOrd="0" presId="urn:microsoft.com/office/officeart/2005/8/layout/arrow2"/>
    <dgm:cxn modelId="{FD2D6AB0-38D7-45C7-AB37-8F8E469175F0}" type="presParOf" srcId="{04D2896F-6ED8-4789-A418-A74ABE6A1E3C}" destId="{426E3DB9-AC38-4563-9B2A-AC276ED9F733}" srcOrd="3" destOrd="0" presId="urn:microsoft.com/office/officeart/2005/8/layout/arrow2"/>
    <dgm:cxn modelId="{DAA9BBF5-44B2-4EBE-8D8C-4EF1E1C97FEA}" type="presParOf" srcId="{04D2896F-6ED8-4789-A418-A74ABE6A1E3C}" destId="{037A2F17-45DF-4F47-8CBE-C671DFB6EA98}" srcOrd="4" destOrd="0" presId="urn:microsoft.com/office/officeart/2005/8/layout/arrow2"/>
    <dgm:cxn modelId="{55524BE7-AB8A-453A-A1DC-6537EDECAB5A}" type="presParOf" srcId="{04D2896F-6ED8-4789-A418-A74ABE6A1E3C}" destId="{883972B8-3743-4605-B354-7B159F885D20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image" Target="../media/image42.emf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D48CAD1-DAC6-4C52-A572-7C5D1AD91BD1}" type="datetimeFigureOut">
              <a:rPr lang="ru-RU"/>
              <a:pPr>
                <a:defRPr/>
              </a:pPr>
              <a:t>19.02.2020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61D0304-E1B4-42D7-BAC1-8466BE3D31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830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2F08807-04DE-4CC5-86ED-27D118E09186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E0F6E-DB72-41EF-8123-F12DA18E6B0B}" type="datetimeFigureOut">
              <a:rPr lang="be-BY"/>
              <a:pPr>
                <a:defRPr/>
              </a:pPr>
              <a:t>19.02.2020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89E5C-E184-4B28-994B-54C8AAD6F9E1}" type="slidenum">
              <a:rPr lang="be-BY"/>
              <a:pPr>
                <a:defRPr/>
              </a:pPr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FF0E3-BA50-481F-A1CA-A611A6F0A1AF}" type="datetimeFigureOut">
              <a:rPr lang="be-BY"/>
              <a:pPr>
                <a:defRPr/>
              </a:pPr>
              <a:t>19.02.2020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8E90C-C0BE-4636-98B8-44F1120E1186}" type="slidenum">
              <a:rPr lang="be-BY"/>
              <a:pPr>
                <a:defRPr/>
              </a:pPr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4586A-12C7-4D14-A3A1-713BA625AB76}" type="datetimeFigureOut">
              <a:rPr lang="be-BY"/>
              <a:pPr>
                <a:defRPr/>
              </a:pPr>
              <a:t>19.02.2020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806A7-9B17-4764-8019-D92D754CF153}" type="slidenum">
              <a:rPr lang="be-BY"/>
              <a:pPr>
                <a:defRPr/>
              </a:pPr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0A7FB-55E8-4285-964D-15A20F753D12}" type="datetimeFigureOut">
              <a:rPr lang="be-BY"/>
              <a:pPr>
                <a:defRPr/>
              </a:pPr>
              <a:t>19.02.2020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4E74C-20F8-4A30-A834-67A7A098157F}" type="slidenum">
              <a:rPr lang="be-BY"/>
              <a:pPr>
                <a:defRPr/>
              </a:pPr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B05D9-AAEF-46E2-96B6-77FD4E83215E}" type="datetimeFigureOut">
              <a:rPr lang="be-BY"/>
              <a:pPr>
                <a:defRPr/>
              </a:pPr>
              <a:t>19.02.2020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82477-3004-4408-B0D9-BEA602E1DA6D}" type="slidenum">
              <a:rPr lang="be-BY"/>
              <a:pPr>
                <a:defRPr/>
              </a:pPr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F0F4B-2C1D-420D-850C-FDDFB87C6BDC}" type="datetimeFigureOut">
              <a:rPr lang="be-BY"/>
              <a:pPr>
                <a:defRPr/>
              </a:pPr>
              <a:t>19.02.2020</a:t>
            </a:fld>
            <a:endParaRPr lang="be-BY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B6D93-F015-48B4-8B0D-FA5F110ADC85}" type="slidenum">
              <a:rPr lang="be-BY"/>
              <a:pPr>
                <a:defRPr/>
              </a:pPr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FE0AB-B881-4797-BFC4-E7E144BDB8E6}" type="datetimeFigureOut">
              <a:rPr lang="be-BY"/>
              <a:pPr>
                <a:defRPr/>
              </a:pPr>
              <a:t>19.02.2020</a:t>
            </a:fld>
            <a:endParaRPr lang="be-BY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924C6-630E-4B7E-A7E7-FA4151E933D1}" type="slidenum">
              <a:rPr lang="be-BY"/>
              <a:pPr>
                <a:defRPr/>
              </a:pPr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FF62C-E6F2-49F9-AA5C-B439C760361A}" type="datetimeFigureOut">
              <a:rPr lang="be-BY"/>
              <a:pPr>
                <a:defRPr/>
              </a:pPr>
              <a:t>19.02.2020</a:t>
            </a:fld>
            <a:endParaRPr lang="be-BY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597E6-69BE-4E58-A3C5-237D5EDE078F}" type="slidenum">
              <a:rPr lang="be-BY"/>
              <a:pPr>
                <a:defRPr/>
              </a:pPr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CDF19-1323-41CF-A9F9-BE9596550954}" type="datetimeFigureOut">
              <a:rPr lang="be-BY"/>
              <a:pPr>
                <a:defRPr/>
              </a:pPr>
              <a:t>19.02.2020</a:t>
            </a:fld>
            <a:endParaRPr lang="be-BY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24894-01D7-427A-8024-ABFCF3C48C9F}" type="slidenum">
              <a:rPr lang="be-BY"/>
              <a:pPr>
                <a:defRPr/>
              </a:pPr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FBD40-97E0-4EC7-9A49-2BB99187F275}" type="datetimeFigureOut">
              <a:rPr lang="be-BY"/>
              <a:pPr>
                <a:defRPr/>
              </a:pPr>
              <a:t>19.02.2020</a:t>
            </a:fld>
            <a:endParaRPr lang="be-BY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E371E-635F-4665-9788-CC77D2D270F1}" type="slidenum">
              <a:rPr lang="be-BY"/>
              <a:pPr>
                <a:defRPr/>
              </a:pPr>
              <a:t>‹#›</a:t>
            </a:fld>
            <a:endParaRPr lang="be-B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e-BY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F616B-7E74-4FCF-ACD6-4C60D3BCBAD8}" type="datetimeFigureOut">
              <a:rPr lang="be-BY"/>
              <a:pPr>
                <a:defRPr/>
              </a:pPr>
              <a:t>19.02.2020</a:t>
            </a:fld>
            <a:endParaRPr lang="be-BY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43E01-FA39-455B-94F8-756DCAC36ABC}" type="slidenum">
              <a:rPr lang="be-BY"/>
              <a:pPr>
                <a:defRPr/>
              </a:pPr>
              <a:t>‹#›</a:t>
            </a:fld>
            <a:endParaRPr lang="be-B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be-BY" altLang="ru-RU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be-BY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2E7B72-8647-487E-AFD3-857F5A55CA52}" type="datetimeFigureOut">
              <a:rPr lang="be-BY"/>
              <a:pPr>
                <a:defRPr/>
              </a:pPr>
              <a:t>19.02.2020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321593-D743-4F54-A44F-993212D153AE}" type="slidenum">
              <a:rPr lang="be-BY"/>
              <a:pPr>
                <a:defRPr/>
              </a:pPr>
              <a:t>‹#›</a:t>
            </a:fld>
            <a:endParaRPr lang="be-B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e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oleObject" Target="../embeddings/oleObject5.bin"/><Relationship Id="rId18" Type="http://schemas.openxmlformats.org/officeDocument/2006/relationships/oleObject" Target="../embeddings/oleObject8.bin"/><Relationship Id="rId26" Type="http://schemas.openxmlformats.org/officeDocument/2006/relationships/image" Target="../media/image53.png"/><Relationship Id="rId3" Type="http://schemas.openxmlformats.org/officeDocument/2006/relationships/image" Target="../media/image28.png"/><Relationship Id="rId21" Type="http://schemas.openxmlformats.org/officeDocument/2006/relationships/oleObject" Target="../embeddings/oleObject9.bin"/><Relationship Id="rId7" Type="http://schemas.openxmlformats.org/officeDocument/2006/relationships/image" Target="../media/image43.emf"/><Relationship Id="rId12" Type="http://schemas.openxmlformats.org/officeDocument/2006/relationships/image" Target="../media/image49.png"/><Relationship Id="rId17" Type="http://schemas.openxmlformats.org/officeDocument/2006/relationships/oleObject" Target="../embeddings/oleObject7.bin"/><Relationship Id="rId25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0.png"/><Relationship Id="rId20" Type="http://schemas.openxmlformats.org/officeDocument/2006/relationships/image" Target="../media/image51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4.emf"/><Relationship Id="rId24" Type="http://schemas.openxmlformats.org/officeDocument/2006/relationships/image" Target="../media/image52.png"/><Relationship Id="rId5" Type="http://schemas.openxmlformats.org/officeDocument/2006/relationships/image" Target="../media/image42.emf"/><Relationship Id="rId15" Type="http://schemas.openxmlformats.org/officeDocument/2006/relationships/image" Target="../media/image45.emf"/><Relationship Id="rId23" Type="http://schemas.openxmlformats.org/officeDocument/2006/relationships/image" Target="../media/image47.e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46.e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3.bin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Relationship Id="rId27" Type="http://schemas.openxmlformats.org/officeDocument/2006/relationships/image" Target="../media/image54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5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5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925"/>
            <a:ext cx="91313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0" y="981075"/>
            <a:ext cx="9131300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3600">
                <a:latin typeface="Times New Roman" pitchFamily="18" charset="0"/>
                <a:cs typeface="Times New Roman" pitchFamily="18" charset="0"/>
              </a:rPr>
              <a:t>Тема: Организация по реагированию на ЧС в Гродненском районе.</a:t>
            </a:r>
            <a:endParaRPr lang="be-BY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4"/>
          <p:cNvSpPr txBox="1">
            <a:spLocks/>
          </p:cNvSpPr>
          <p:nvPr/>
        </p:nvSpPr>
        <p:spPr bwMode="auto">
          <a:xfrm>
            <a:off x="14288" y="4699000"/>
            <a:ext cx="67183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Докладчик: начальник Гродненского РОЧС учреждения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                     «Гродненское областное управление МЧС»</a:t>
            </a:r>
            <a:br>
              <a:rPr lang="ru-RU" sz="2000">
                <a:latin typeface="Times New Roman" pitchFamily="18" charset="0"/>
                <a:cs typeface="Times New Roman" pitchFamily="18" charset="0"/>
              </a:rPr>
            </a:br>
            <a:r>
              <a:rPr lang="ru-RU" sz="2000">
                <a:latin typeface="Times New Roman" pitchFamily="18" charset="0"/>
                <a:cs typeface="Times New Roman" pitchFamily="18" charset="0"/>
              </a:rPr>
              <a:t>                     Сафиуллин Александр Анатольевич</a:t>
            </a:r>
            <a:endParaRPr lang="be-BY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8" descr="1563364013_img_7247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60575"/>
            <a:ext cx="3095625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9" descr="22646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9113" y="2852738"/>
            <a:ext cx="3148012" cy="177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0" descr="comp27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27763" y="3141663"/>
            <a:ext cx="2916237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0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20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2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2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468313" y="11113"/>
            <a:ext cx="8229600" cy="1143000"/>
          </a:xfrm>
        </p:spPr>
        <p:txBody>
          <a:bodyPr/>
          <a:lstStyle/>
          <a:p>
            <a:r>
              <a:rPr lang="ru-RU" smtClean="0"/>
              <a:t>Пожары</a:t>
            </a:r>
          </a:p>
        </p:txBody>
      </p:sp>
      <p:pic>
        <p:nvPicPr>
          <p:cNvPr id="23554" name="Picture 2" descr="E:\работа\Ликвидация ЧС в сельской местности\Презентация шефу\bbfae3e6c1eeaaaa01b240f4ef82b1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6975"/>
            <a:ext cx="481647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E:\работа\Ликвидация ЧС в сельской местности\Презентация шефу\5d6946ed6a76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6475" y="1196975"/>
            <a:ext cx="4341813" cy="29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E:\работа\Ликвидация ЧС в сельской местности\Презентация шефу\pozhar-v-lesah-1024x76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149725"/>
            <a:ext cx="4818063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 descr="E:\работа\Ликвидация ЧС в сельской местности\Презентация шефу\kFz6m8phWNKAZ27tL8xOa1iQfyNl3njj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16475" y="4151313"/>
            <a:ext cx="4341813" cy="270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9"/>
          <p:cNvSpPr txBox="1">
            <a:spLocks noChangeArrowheads="1"/>
          </p:cNvSpPr>
          <p:nvPr/>
        </p:nvSpPr>
        <p:spPr bwMode="auto">
          <a:xfrm>
            <a:off x="304800" y="1684338"/>
            <a:ext cx="88392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Организация ликвидации чрезвычайных ситуаций в Гродненском районе тесно связана с организационными мероприятиями, которые направлены на создание и обеспечение условий для успешного проведения боевых действий в период ликвидации чрезвычайных ситуаций.</a:t>
            </a:r>
          </a:p>
          <a:p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К таким мероприятиям относятся:</a:t>
            </a:r>
          </a:p>
          <a:p>
            <a:pPr lvl="1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	создание подразделений МЧС;</a:t>
            </a:r>
          </a:p>
          <a:p>
            <a:pPr lvl="1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	организация связи и взаимодействия между пожарными аварийно-спасательными подразделениями, а также с другими службами населенного пункта (объекта);</a:t>
            </a:r>
          </a:p>
          <a:p>
            <a:pPr lvl="1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	разработка документов службы, подготовки и пожаротушения;</a:t>
            </a:r>
          </a:p>
          <a:p>
            <a:pPr lvl="1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	материально-техническое обеспечение пожарных подразделений;</a:t>
            </a:r>
          </a:p>
          <a:p>
            <a:pPr lvl="1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	поддержание высокой боевой готовности пожарных подразделений.</a:t>
            </a: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be-BY" alt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900113" y="3392488"/>
            <a:ext cx="142875" cy="73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  <p:sp>
        <p:nvSpPr>
          <p:cNvPr id="14" name="Стрелка вправо 13"/>
          <p:cNvSpPr/>
          <p:nvPr/>
        </p:nvSpPr>
        <p:spPr>
          <a:xfrm>
            <a:off x="909638" y="3716338"/>
            <a:ext cx="142875" cy="73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  <p:sp>
        <p:nvSpPr>
          <p:cNvPr id="15" name="Стрелка вправо 14"/>
          <p:cNvSpPr/>
          <p:nvPr/>
        </p:nvSpPr>
        <p:spPr>
          <a:xfrm>
            <a:off x="928688" y="4941888"/>
            <a:ext cx="142875" cy="71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  <p:sp>
        <p:nvSpPr>
          <p:cNvPr id="16" name="Стрелка вправо 15"/>
          <p:cNvSpPr/>
          <p:nvPr/>
        </p:nvSpPr>
        <p:spPr>
          <a:xfrm>
            <a:off x="928688" y="4652963"/>
            <a:ext cx="144462" cy="71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  <p:sp>
        <p:nvSpPr>
          <p:cNvPr id="17" name="Стрелка вправо 16"/>
          <p:cNvSpPr/>
          <p:nvPr/>
        </p:nvSpPr>
        <p:spPr>
          <a:xfrm>
            <a:off x="928688" y="5229225"/>
            <a:ext cx="14446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TextBox 9"/>
          <p:cNvSpPr txBox="1">
            <a:spLocks noChangeArrowheads="1"/>
          </p:cNvSpPr>
          <p:nvPr/>
        </p:nvSpPr>
        <p:spPr bwMode="auto">
          <a:xfrm>
            <a:off x="304800" y="1684338"/>
            <a:ext cx="883920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При организации ликвидации чрезвычайных ситуаций очень важно создать условия, позволяющие первому пожарному подразделению прибыть на место и ввести силы и средства в начальной стадии, когда для ликвидации ситуации требуются минимальные затраты.</a:t>
            </a: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be-BY" altLang="ru-RU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97100" y="5040313"/>
            <a:ext cx="2008187" cy="1268412"/>
          </a:xfrm>
          <a:prstGeom prst="rect">
            <a:avLst/>
          </a:prstGeom>
          <a:noFill/>
          <a:ln>
            <a:noFill/>
          </a:ln>
          <a:effectLst>
            <a:outerShdw blurRad="76200" dist="35921" dir="2700000" algn="ctr" rotWithShape="0">
              <a:srgbClr val="000000">
                <a:alpha val="20000"/>
              </a:srgbClr>
            </a:outerShdw>
          </a:effectLst>
          <a:extLst/>
        </p:spPr>
      </p:pic>
      <p:pic>
        <p:nvPicPr>
          <p:cNvPr id="15369" name="Picture 9" descr="XXX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5963" y="4581525"/>
            <a:ext cx="27400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37225" y="5114925"/>
            <a:ext cx="1270000" cy="10287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/>
        </p:spPr>
      </p:pic>
      <p:pic>
        <p:nvPicPr>
          <p:cNvPr id="2" name="Picture 9" descr="тушени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7900" y="5373688"/>
            <a:ext cx="1008063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33333E-6 L 0.54375 -0.00186 " pathEditMode="relative" rAng="0" ptsTypes="AA">
                                      <p:cBhvr>
                                        <p:cTn id="19" dur="39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87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4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9900"/>
                            </p:stCondLst>
                            <p:childTnLst>
                              <p:par>
                                <p:cTn id="2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9"/>
          <p:cNvSpPr txBox="1">
            <a:spLocks noChangeArrowheads="1"/>
          </p:cNvSpPr>
          <p:nvPr/>
        </p:nvSpPr>
        <p:spPr bwMode="auto">
          <a:xfrm>
            <a:off x="298450" y="1254125"/>
            <a:ext cx="88392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Тушение и ликвидация пожаров и чрезвычайных ситуаций в сельской местности в основном осуществляется малочисленными пожарными аварийно-спасательными постами (всего по Гродненскому району имеется 5 подразделений из них 4 поста, что составляет 80 % от общего количества). Общая численность работников поста составляет 8 человек, ежесуточно из них на дежурство заступает два работника (водитель и пожарный).</a:t>
            </a:r>
          </a:p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</a:t>
            </a:r>
            <a:endParaRPr lang="be-BY" alt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Штриховая стрелка вправо 2"/>
          <p:cNvSpPr/>
          <p:nvPr/>
        </p:nvSpPr>
        <p:spPr>
          <a:xfrm rot="10800000">
            <a:off x="5435600" y="5548313"/>
            <a:ext cx="865188" cy="255587"/>
          </a:xfrm>
          <a:prstGeom prst="stripedRightArrow">
            <a:avLst>
              <a:gd name="adj1" fmla="val 34949"/>
              <a:gd name="adj2" fmla="val 108699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  <p:sp>
        <p:nvSpPr>
          <p:cNvPr id="5" name="Плюс 4"/>
          <p:cNvSpPr/>
          <p:nvPr/>
        </p:nvSpPr>
        <p:spPr>
          <a:xfrm>
            <a:off x="7381904" y="5421192"/>
            <a:ext cx="430456" cy="382497"/>
          </a:xfrm>
          <a:prstGeom prst="mathPlus">
            <a:avLst>
              <a:gd name="adj1" fmla="val 23519"/>
            </a:avLst>
          </a:prstGeom>
          <a:solidFill>
            <a:srgbClr val="00B050"/>
          </a:solidFill>
          <a:ln w="3175">
            <a:solidFill>
              <a:srgbClr val="92D05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  <p:pic>
        <p:nvPicPr>
          <p:cNvPr id="16387" name="Picture 3" descr="E:\работа\Ликвидация ЧС в сельской местности\Презентация шефу\с поста\IMG-75c83b80de1bf3400144088c1f182f45-V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8" y="4530725"/>
            <a:ext cx="5308600" cy="193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5" name="Picture 11" descr="нужная боев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4797425"/>
            <a:ext cx="769937" cy="1555750"/>
          </a:xfrm>
          <a:prstGeom prst="rect">
            <a:avLst/>
          </a:prstGeom>
          <a:noFill/>
        </p:spPr>
      </p:pic>
      <p:pic>
        <p:nvPicPr>
          <p:cNvPr id="26636" name="Picture 12" descr="нужная боевк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62913" y="4868863"/>
            <a:ext cx="800100" cy="16160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:\работа\Ликвидация ЧС в сельской местности\Презентация шефу\kart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1325" y="3141663"/>
            <a:ext cx="638492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Овал 11"/>
          <p:cNvSpPr/>
          <p:nvPr/>
        </p:nvSpPr>
        <p:spPr>
          <a:xfrm>
            <a:off x="3928982" y="2986832"/>
            <a:ext cx="3739362" cy="3135312"/>
          </a:xfrm>
          <a:prstGeom prst="ellipse">
            <a:avLst/>
          </a:prstGeom>
          <a:solidFill>
            <a:srgbClr val="FF0000">
              <a:alpha val="11000"/>
            </a:srgb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  <p:sp>
        <p:nvSpPr>
          <p:cNvPr id="14" name="Овал 13"/>
          <p:cNvSpPr/>
          <p:nvPr/>
        </p:nvSpPr>
        <p:spPr>
          <a:xfrm>
            <a:off x="2789990" y="4274744"/>
            <a:ext cx="3942250" cy="3402728"/>
          </a:xfrm>
          <a:prstGeom prst="ellipse">
            <a:avLst/>
          </a:prstGeom>
          <a:solidFill>
            <a:srgbClr val="FF0000">
              <a:alpha val="11000"/>
            </a:srgb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  <p:sp>
        <p:nvSpPr>
          <p:cNvPr id="15" name="Овал 14"/>
          <p:cNvSpPr/>
          <p:nvPr/>
        </p:nvSpPr>
        <p:spPr>
          <a:xfrm>
            <a:off x="883943" y="1556792"/>
            <a:ext cx="3913482" cy="3439433"/>
          </a:xfrm>
          <a:prstGeom prst="ellipse">
            <a:avLst/>
          </a:prstGeom>
          <a:solidFill>
            <a:srgbClr val="FF0000">
              <a:alpha val="11000"/>
            </a:srgb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  <p:sp>
        <p:nvSpPr>
          <p:cNvPr id="5" name="Прямоугольник 4"/>
          <p:cNvSpPr/>
          <p:nvPr/>
        </p:nvSpPr>
        <p:spPr>
          <a:xfrm>
            <a:off x="0" y="1976438"/>
            <a:ext cx="9753600" cy="1165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  <p:grpSp>
        <p:nvGrpSpPr>
          <p:cNvPr id="3" name="Овал 2"/>
          <p:cNvGrpSpPr>
            <a:grpSpLocks/>
          </p:cNvGrpSpPr>
          <p:nvPr/>
        </p:nvGrpSpPr>
        <p:grpSpPr bwMode="auto">
          <a:xfrm>
            <a:off x="4797425" y="2468563"/>
            <a:ext cx="298450" cy="298450"/>
            <a:chOff x="3022" y="1555"/>
            <a:chExt cx="188" cy="188"/>
          </a:xfrm>
        </p:grpSpPr>
        <p:pic>
          <p:nvPicPr>
            <p:cNvPr id="6166" name="Овал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22" y="1555"/>
              <a:ext cx="188" cy="188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  <a:extLst/>
          </p:spPr>
        </p:pic>
        <p:sp>
          <p:nvSpPr>
            <p:cNvPr id="6167" name="Text Box 23"/>
            <p:cNvSpPr txBox="1">
              <a:spLocks noChangeArrowheads="1"/>
            </p:cNvSpPr>
            <p:nvPr/>
          </p:nvSpPr>
          <p:spPr bwMode="auto">
            <a:xfrm>
              <a:off x="3058" y="1591"/>
              <a:ext cx="116" cy="116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808080"/>
              </a:outerShdw>
            </a:effectLst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ru-RU" altLang="ru-RU">
                <a:solidFill>
                  <a:srgbClr val="FFFFFF"/>
                </a:solidFill>
              </a:endParaRPr>
            </a:p>
          </p:txBody>
        </p:sp>
      </p:grpSp>
      <p:sp>
        <p:nvSpPr>
          <p:cNvPr id="4" name="Стрелка вправо 3"/>
          <p:cNvSpPr/>
          <p:nvPr/>
        </p:nvSpPr>
        <p:spPr>
          <a:xfrm>
            <a:off x="4311650" y="2538413"/>
            <a:ext cx="288925" cy="155575"/>
          </a:xfrm>
          <a:prstGeom prst="rightArrow">
            <a:avLst/>
          </a:prstGeom>
          <a:solidFill>
            <a:srgbClr val="00B050"/>
          </a:solidFill>
          <a:ln w="31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  <p:sp>
        <p:nvSpPr>
          <p:cNvPr id="6170" name="TextBox 9"/>
          <p:cNvSpPr txBox="1">
            <a:spLocks noChangeArrowheads="1"/>
          </p:cNvSpPr>
          <p:nvPr/>
        </p:nvSpPr>
        <p:spPr bwMode="auto">
          <a:xfrm>
            <a:off x="107950" y="260350"/>
            <a:ext cx="8856663" cy="268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Данный фактор и равномерное размещение подразделений на территории района позволяет уменьшить радиус обслуживания сельских населённых пунктов и время прибытия на место чрезвычайной ситуации. Часть района обслуживается частями г. Гродно.</a:t>
            </a:r>
          </a:p>
          <a:p>
            <a:pPr algn="just"/>
            <a:r>
              <a:rPr lang="ru-RU" altLang="ru-RU">
                <a:latin typeface="Times New Roman" pitchFamily="18" charset="0"/>
                <a:cs typeface="Times New Roman" pitchFamily="18" charset="0"/>
              </a:rPr>
              <a:t>	При уменьшении радиуса обслуживания подразделений было обеспечено прибытие подразделений в течение 15 минут с момента сообщения о пожаре или аварии. 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</a:p>
          <a:p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(радиус обслуживания </a:t>
            </a:r>
          </a:p>
          <a:p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населённых пунктов )</a:t>
            </a:r>
            <a:endParaRPr lang="be-BY" altLang="ru-RU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5" name="Picture 3" descr="E:\работа\Ликвидация ЧС в сельской местности\Презентация шефу\с поста\IMG-75c83b80de1bf3400144088c1f182f45-V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7338" y="2132013"/>
            <a:ext cx="266065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" descr="E:\работа\Ликвидация ЧС в сельской местности\Презентация шефу\с поста\IMG-75c83b80de1bf3400144088c1f182f45-V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03463" y="3275013"/>
            <a:ext cx="973137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" descr="E:\работа\Ликвидация ЧС в сельской местности\Презентация шефу\с поста\IMG-75c83b80de1bf3400144088c1f182f45-V (2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9488" y="5373688"/>
            <a:ext cx="9509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" descr="E:\работа\Ликвидация ЧС в сельской местности\Презентация шефу\с поста\IMG-75c83b80de1bf3400144088c1f182f45-V (2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34025" y="3968750"/>
            <a:ext cx="9525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" descr="E:\работа\Ликвидация ЧС в сельской местности\Презентация шефу\с поста\IMG-75c83b80de1bf3400144088c1f182f45-V (2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9488" y="3281363"/>
            <a:ext cx="950912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Овал 26"/>
          <p:cNvSpPr/>
          <p:nvPr/>
        </p:nvSpPr>
        <p:spPr>
          <a:xfrm>
            <a:off x="3447452" y="2348879"/>
            <a:ext cx="3572820" cy="2885329"/>
          </a:xfrm>
          <a:prstGeom prst="ellipse">
            <a:avLst/>
          </a:prstGeom>
          <a:solidFill>
            <a:srgbClr val="FF0000">
              <a:alpha val="11000"/>
            </a:srgb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  <p:sp>
        <p:nvSpPr>
          <p:cNvPr id="28" name="Овал 27"/>
          <p:cNvSpPr/>
          <p:nvPr/>
        </p:nvSpPr>
        <p:spPr>
          <a:xfrm>
            <a:off x="4854574" y="2767013"/>
            <a:ext cx="3677865" cy="3503471"/>
          </a:xfrm>
          <a:prstGeom prst="ellipse">
            <a:avLst/>
          </a:prstGeom>
          <a:solidFill>
            <a:srgbClr val="FF0000">
              <a:alpha val="11000"/>
            </a:srgb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  <p:pic>
        <p:nvPicPr>
          <p:cNvPr id="29" name="Picture 3" descr="E:\работа\Ликвидация ЧС в сельской местности\Презентация шефу\с поста\IMG-75c83b80de1bf3400144088c1f182f45-V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51550" y="4711700"/>
            <a:ext cx="97155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" descr="E:\работа\Ликвидация ЧС в сельской местности\Презентация шефу\с поста\IMG-75c83b80de1bf3400144088c1f182f45-V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87663" y="4241800"/>
            <a:ext cx="97155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Овал 30"/>
          <p:cNvSpPr/>
          <p:nvPr/>
        </p:nvSpPr>
        <p:spPr>
          <a:xfrm>
            <a:off x="585307" y="2826631"/>
            <a:ext cx="4919882" cy="4099787"/>
          </a:xfrm>
          <a:prstGeom prst="ellipse">
            <a:avLst/>
          </a:prstGeom>
          <a:solidFill>
            <a:srgbClr val="FF0000">
              <a:alpha val="11000"/>
            </a:srgb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3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6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9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2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17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трелка вправо 14"/>
          <p:cNvSpPr/>
          <p:nvPr/>
        </p:nvSpPr>
        <p:spPr>
          <a:xfrm>
            <a:off x="395288" y="2852738"/>
            <a:ext cx="144462" cy="71437"/>
          </a:xfrm>
          <a:prstGeom prst="rightArrow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  <p:sp>
        <p:nvSpPr>
          <p:cNvPr id="16" name="Стрелка вправо 15"/>
          <p:cNvSpPr/>
          <p:nvPr/>
        </p:nvSpPr>
        <p:spPr>
          <a:xfrm>
            <a:off x="395288" y="2565400"/>
            <a:ext cx="144462" cy="71438"/>
          </a:xfrm>
          <a:prstGeom prst="rightArrow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  <p:sp>
        <p:nvSpPr>
          <p:cNvPr id="17" name="Стрелка вправо 16"/>
          <p:cNvSpPr/>
          <p:nvPr/>
        </p:nvSpPr>
        <p:spPr>
          <a:xfrm>
            <a:off x="395288" y="3141663"/>
            <a:ext cx="144462" cy="71437"/>
          </a:xfrm>
          <a:prstGeom prst="rightArrow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e-BY"/>
          </a:p>
        </p:txBody>
      </p:sp>
      <p:graphicFrame>
        <p:nvGraphicFramePr>
          <p:cNvPr id="13" name="Diagram 5"/>
          <p:cNvGraphicFramePr/>
          <p:nvPr/>
        </p:nvGraphicFramePr>
        <p:xfrm>
          <a:off x="-1044624" y="2935560"/>
          <a:ext cx="11161240" cy="4885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175" name="TextBox 9"/>
          <p:cNvSpPr txBox="1">
            <a:spLocks noChangeArrowheads="1"/>
          </p:cNvSpPr>
          <p:nvPr/>
        </p:nvSpPr>
        <p:spPr bwMode="auto">
          <a:xfrm>
            <a:off x="298450" y="498475"/>
            <a:ext cx="88392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По прибытии первые подразделения ограничивают дальнейшее развитие чрезвычайной ситуации до сосредоточения необходимых сил и средств, и в зависимости от складывающейся обстановки проводят боевые действия. </a:t>
            </a:r>
          </a:p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При проведении боевых действий определяются приоритеты, которые направлены:</a:t>
            </a:r>
          </a:p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   в первую очередь - на спасение жизни людей,</a:t>
            </a:r>
          </a:p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   во вторых - на предотвращение угрозы взрыва и обрушения конструкций, </a:t>
            </a:r>
          </a:p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   в третьих - на предотвращение развития и интенсивного распространения чрезвычайной ситуации и где работа подразделений в данный момент может обеспечить успех ликвидации возникшей ситуации.</a:t>
            </a: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 </a:t>
            </a:r>
            <a:endParaRPr lang="be-BY" altLang="ru-RU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9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Graphic spid="13" grpId="0">
        <p:bldAsOne/>
      </p:bldGraphic>
      <p:bldP spid="717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Box 9"/>
          <p:cNvSpPr txBox="1">
            <a:spLocks noChangeArrowheads="1"/>
          </p:cNvSpPr>
          <p:nvPr/>
        </p:nvSpPr>
        <p:spPr bwMode="auto">
          <a:xfrm>
            <a:off x="304800" y="620713"/>
            <a:ext cx="88392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Вызов подразделений МЧС осуществляется на основании плана привлечения сил и средств на тушение пожаров, ликвидацию чрезвычайных ситуаций в населенных пунктах. В плане привлечения сил и средств, при вызове на пожар автоматически направляется четыре автоцистерны. В последующем в зависимости от складывающейся обстановки и опасности объекта по требованию руководителя тушения пожара направляются дополнительные подразделения МЧС.</a:t>
            </a: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be-BY" altLang="ru-RU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24175"/>
            <a:ext cx="975677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93" name="Picture 2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53" name="Group 37"/>
          <p:cNvGrpSpPr>
            <a:grpSpLocks/>
          </p:cNvGrpSpPr>
          <p:nvPr/>
        </p:nvGrpSpPr>
        <p:grpSpPr bwMode="auto">
          <a:xfrm>
            <a:off x="3924300" y="1628775"/>
            <a:ext cx="1657350" cy="2160588"/>
            <a:chOff x="2472" y="1026"/>
            <a:chExt cx="1044" cy="1361"/>
          </a:xfrm>
        </p:grpSpPr>
        <p:graphicFrame>
          <p:nvGraphicFramePr>
            <p:cNvPr id="9382" name="Object 166"/>
            <p:cNvGraphicFramePr>
              <a:graphicFrameLocks noChangeAspect="1"/>
            </p:cNvGraphicFramePr>
            <p:nvPr/>
          </p:nvGraphicFramePr>
          <p:xfrm>
            <a:off x="2472" y="1026"/>
            <a:ext cx="1044" cy="10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93" name="Visio" r:id="rId4" imgW="2773680" imgH="2773680" progId="Visio.Drawing.11">
                    <p:embed/>
                  </p:oleObj>
                </mc:Choice>
                <mc:Fallback>
                  <p:oleObj name="Visio" r:id="rId4" imgW="2773680" imgH="2773680" progId="Visio.Drawing.11">
                    <p:embed/>
                    <p:pic>
                      <p:nvPicPr>
                        <p:cNvPr id="0" name="Picture 1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72" y="1026"/>
                          <a:ext cx="1044" cy="10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83" name="Object 167"/>
            <p:cNvGraphicFramePr>
              <a:graphicFrameLocks noChangeAspect="1"/>
            </p:cNvGraphicFramePr>
            <p:nvPr/>
          </p:nvGraphicFramePr>
          <p:xfrm>
            <a:off x="2880" y="1944"/>
            <a:ext cx="227" cy="4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94" name="Visio" r:id="rId6" imgW="937870" imgH="1837639" progId="Visio.Drawing.11">
                    <p:embed/>
                  </p:oleObj>
                </mc:Choice>
                <mc:Fallback>
                  <p:oleObj name="Visio" r:id="rId6" imgW="937870" imgH="1837639" progId="Visio.Drawing.11">
                    <p:embed/>
                    <p:pic>
                      <p:nvPicPr>
                        <p:cNvPr id="0" name="Picture 1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1944"/>
                          <a:ext cx="227" cy="4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406" name="Picture 27" descr="Скорая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62" y="1253"/>
              <a:ext cx="861" cy="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255" name="Group 39"/>
          <p:cNvGrpSpPr>
            <a:grpSpLocks/>
          </p:cNvGrpSpPr>
          <p:nvPr/>
        </p:nvGrpSpPr>
        <p:grpSpPr bwMode="auto">
          <a:xfrm>
            <a:off x="5221288" y="5084763"/>
            <a:ext cx="1871662" cy="1801812"/>
            <a:chOff x="3289" y="3203"/>
            <a:chExt cx="1179" cy="1135"/>
          </a:xfrm>
        </p:grpSpPr>
        <p:graphicFrame>
          <p:nvGraphicFramePr>
            <p:cNvPr id="9384" name="Object 168"/>
            <p:cNvGraphicFramePr>
              <a:graphicFrameLocks noChangeAspect="1"/>
            </p:cNvGraphicFramePr>
            <p:nvPr/>
          </p:nvGraphicFramePr>
          <p:xfrm>
            <a:off x="3424" y="3294"/>
            <a:ext cx="1044" cy="10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95" name="Visio" r:id="rId9" imgW="2773680" imgH="2773680" progId="Visio.Drawing.11">
                    <p:embed/>
                  </p:oleObj>
                </mc:Choice>
                <mc:Fallback>
                  <p:oleObj name="Visio" r:id="rId9" imgW="2773680" imgH="2773680" progId="Visio.Drawing.11">
                    <p:embed/>
                    <p:pic>
                      <p:nvPicPr>
                        <p:cNvPr id="0" name="Picture 1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24" y="3294"/>
                          <a:ext cx="1044" cy="10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85" name="Object 169"/>
            <p:cNvGraphicFramePr>
              <a:graphicFrameLocks noChangeAspect="1"/>
            </p:cNvGraphicFramePr>
            <p:nvPr/>
          </p:nvGraphicFramePr>
          <p:xfrm>
            <a:off x="3289" y="3203"/>
            <a:ext cx="362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96" name="Visio" r:id="rId10" imgW="1437742" imgH="1437742" progId="Visio.Drawing.11">
                    <p:embed/>
                  </p:oleObj>
                </mc:Choice>
                <mc:Fallback>
                  <p:oleObj name="Visio" r:id="rId10" imgW="1437742" imgH="1437742" progId="Visio.Drawing.11">
                    <p:embed/>
                    <p:pic>
                      <p:nvPicPr>
                        <p:cNvPr id="0" name="Picture 1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9" y="3203"/>
                          <a:ext cx="362" cy="3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405" name="Picture 28" descr="авт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3560" y="3612"/>
              <a:ext cx="771" cy="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252" name="Group 36"/>
          <p:cNvGrpSpPr>
            <a:grpSpLocks/>
          </p:cNvGrpSpPr>
          <p:nvPr/>
        </p:nvGrpSpPr>
        <p:grpSpPr bwMode="auto">
          <a:xfrm>
            <a:off x="1547813" y="2995613"/>
            <a:ext cx="2376487" cy="1657350"/>
            <a:chOff x="930" y="1887"/>
            <a:chExt cx="1497" cy="1044"/>
          </a:xfrm>
        </p:grpSpPr>
        <p:graphicFrame>
          <p:nvGraphicFramePr>
            <p:cNvPr id="9386" name="Object 170"/>
            <p:cNvGraphicFramePr>
              <a:graphicFrameLocks noChangeAspect="1"/>
            </p:cNvGraphicFramePr>
            <p:nvPr/>
          </p:nvGraphicFramePr>
          <p:xfrm>
            <a:off x="930" y="1887"/>
            <a:ext cx="1044" cy="10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97" name="Visio" r:id="rId13" imgW="2773680" imgH="2773680" progId="Visio.Drawing.11">
                    <p:embed/>
                  </p:oleObj>
                </mc:Choice>
                <mc:Fallback>
                  <p:oleObj name="Visio" r:id="rId13" imgW="2773680" imgH="2773680" progId="Visio.Drawing.11">
                    <p:embed/>
                    <p:pic>
                      <p:nvPicPr>
                        <p:cNvPr id="0" name="Picture 1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0" y="1887"/>
                          <a:ext cx="1044" cy="10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87" name="Object 171"/>
            <p:cNvGraphicFramePr>
              <a:graphicFrameLocks noChangeAspect="1"/>
            </p:cNvGraphicFramePr>
            <p:nvPr/>
          </p:nvGraphicFramePr>
          <p:xfrm>
            <a:off x="1974" y="2433"/>
            <a:ext cx="453" cy="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98" name="Visio" r:id="rId14" imgW="1823009" imgH="907085" progId="Visio.Drawing.11">
                    <p:embed/>
                  </p:oleObj>
                </mc:Choice>
                <mc:Fallback>
                  <p:oleObj name="Visio" r:id="rId14" imgW="1823009" imgH="907085" progId="Visio.Drawing.11">
                    <p:embed/>
                    <p:pic>
                      <p:nvPicPr>
                        <p:cNvPr id="0" name="Picture 1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4" y="2433"/>
                          <a:ext cx="453" cy="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404" name="Picture 29" descr="гаи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1111" y="2160"/>
              <a:ext cx="601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251" name="Group 35"/>
          <p:cNvGrpSpPr>
            <a:grpSpLocks/>
          </p:cNvGrpSpPr>
          <p:nvPr/>
        </p:nvGrpSpPr>
        <p:grpSpPr bwMode="auto">
          <a:xfrm>
            <a:off x="2195513" y="5013325"/>
            <a:ext cx="1944687" cy="1773238"/>
            <a:chOff x="1383" y="3158"/>
            <a:chExt cx="1225" cy="1117"/>
          </a:xfrm>
        </p:grpSpPr>
        <p:graphicFrame>
          <p:nvGraphicFramePr>
            <p:cNvPr id="9388" name="Object 172"/>
            <p:cNvGraphicFramePr>
              <a:graphicFrameLocks noChangeAspect="1"/>
            </p:cNvGraphicFramePr>
            <p:nvPr/>
          </p:nvGraphicFramePr>
          <p:xfrm>
            <a:off x="1383" y="3231"/>
            <a:ext cx="1044" cy="10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99" name="Visio" r:id="rId17" imgW="2773680" imgH="2773680" progId="Visio.Drawing.11">
                    <p:embed/>
                  </p:oleObj>
                </mc:Choice>
                <mc:Fallback>
                  <p:oleObj name="Visio" r:id="rId17" imgW="2773680" imgH="2773680" progId="Visio.Drawing.11">
                    <p:embed/>
                    <p:pic>
                      <p:nvPicPr>
                        <p:cNvPr id="0" name="Picture 1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3" y="3231"/>
                          <a:ext cx="1044" cy="10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89" name="Object 173"/>
            <p:cNvGraphicFramePr>
              <a:graphicFrameLocks noChangeAspect="1"/>
            </p:cNvGraphicFramePr>
            <p:nvPr/>
          </p:nvGraphicFramePr>
          <p:xfrm>
            <a:off x="2245" y="3158"/>
            <a:ext cx="363" cy="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00" name="Visio" r:id="rId18" imgW="1437742" imgH="1437742" progId="Visio.Drawing.11">
                    <p:embed/>
                  </p:oleObj>
                </mc:Choice>
                <mc:Fallback>
                  <p:oleObj name="Visio" r:id="rId18" imgW="1437742" imgH="1437742" progId="Visio.Drawing.11">
                    <p:embed/>
                    <p:pic>
                      <p:nvPicPr>
                        <p:cNvPr id="0" name="Picture 1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45" y="3158"/>
                          <a:ext cx="363" cy="3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403" name="Picture 31" descr="аварийная"/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1474" y="3430"/>
              <a:ext cx="816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254" name="Group 38"/>
          <p:cNvGrpSpPr>
            <a:grpSpLocks/>
          </p:cNvGrpSpPr>
          <p:nvPr/>
        </p:nvGrpSpPr>
        <p:grpSpPr bwMode="auto">
          <a:xfrm>
            <a:off x="5510213" y="2994025"/>
            <a:ext cx="2376487" cy="1657350"/>
            <a:chOff x="3471" y="1886"/>
            <a:chExt cx="1497" cy="1044"/>
          </a:xfrm>
        </p:grpSpPr>
        <p:graphicFrame>
          <p:nvGraphicFramePr>
            <p:cNvPr id="9390" name="Object 174"/>
            <p:cNvGraphicFramePr>
              <a:graphicFrameLocks noChangeAspect="1"/>
            </p:cNvGraphicFramePr>
            <p:nvPr/>
          </p:nvGraphicFramePr>
          <p:xfrm>
            <a:off x="3924" y="1886"/>
            <a:ext cx="1044" cy="10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01" name="Visio" r:id="rId21" imgW="2773680" imgH="2773680" progId="Visio.Drawing.11">
                    <p:embed/>
                  </p:oleObj>
                </mc:Choice>
                <mc:Fallback>
                  <p:oleObj name="Visio" r:id="rId21" imgW="2773680" imgH="2773680" progId="Visio.Drawing.11">
                    <p:embed/>
                    <p:pic>
                      <p:nvPicPr>
                        <p:cNvPr id="0" name="Picture 1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4" y="1886"/>
                          <a:ext cx="1044" cy="10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391" name="Object 175"/>
            <p:cNvGraphicFramePr>
              <a:graphicFrameLocks noChangeAspect="1"/>
            </p:cNvGraphicFramePr>
            <p:nvPr/>
          </p:nvGraphicFramePr>
          <p:xfrm>
            <a:off x="3471" y="2431"/>
            <a:ext cx="454" cy="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02" name="Visio" r:id="rId22" imgW="1823009" imgH="907085" progId="Visio.Drawing.11">
                    <p:embed/>
                  </p:oleObj>
                </mc:Choice>
                <mc:Fallback>
                  <p:oleObj name="Visio" r:id="rId22" imgW="1823009" imgH="907085" progId="Visio.Drawing.11">
                    <p:embed/>
                    <p:pic>
                      <p:nvPicPr>
                        <p:cNvPr id="0" name="Picture 1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1" y="2431"/>
                          <a:ext cx="454" cy="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402" name="Picture 32" descr="+ПАСО  АБР Крафтер"/>
            <p:cNvPicPr>
              <a:picLocks noChangeAspect="1" noChangeArrowheads="1"/>
            </p:cNvPicPr>
            <p:nvPr/>
          </p:nvPicPr>
          <p:blipFill>
            <a:blip r:embed="rId24"/>
            <a:srcRect/>
            <a:stretch>
              <a:fillRect/>
            </a:stretch>
          </p:blipFill>
          <p:spPr bwMode="auto">
            <a:xfrm>
              <a:off x="3963" y="2115"/>
              <a:ext cx="958" cy="6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9228" name="Object 176"/>
          <p:cNvGraphicFramePr>
            <a:graphicFrameLocks noChangeAspect="1"/>
          </p:cNvGraphicFramePr>
          <p:nvPr/>
        </p:nvGraphicFramePr>
        <p:xfrm>
          <a:off x="3779838" y="3660775"/>
          <a:ext cx="1892300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3" name="Visio" r:id="rId25" imgW="2773680" imgH="2773680" progId="Visio.Drawing.11">
                  <p:embed/>
                </p:oleObj>
              </mc:Choice>
              <mc:Fallback>
                <p:oleObj name="Visio" r:id="rId25" imgW="2773680" imgH="2773680" progId="Visio.Drawing.11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3660775"/>
                        <a:ext cx="1892300" cy="189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3924300" y="3563938"/>
            <a:ext cx="1701800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27" cstate="print">
            <a:extLst/>
          </a:blip>
          <a:stretch>
            <a:fillRect/>
          </a:stretch>
        </p:blipFill>
        <p:spPr>
          <a:xfrm>
            <a:off x="4047031" y="4091127"/>
            <a:ext cx="1281172" cy="82353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55500" dist="101600" dir="5400000" sy="-100000" algn="bl" rotWithShape="0"/>
          </a:effectLst>
        </p:spPr>
      </p:pic>
      <p:sp>
        <p:nvSpPr>
          <p:cNvPr id="9219" name="TextBox 9"/>
          <p:cNvSpPr txBox="1">
            <a:spLocks noChangeArrowheads="1"/>
          </p:cNvSpPr>
          <p:nvPr/>
        </p:nvSpPr>
        <p:spPr bwMode="auto">
          <a:xfrm>
            <a:off x="304800" y="476250"/>
            <a:ext cx="88392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При ликвидации чрезвычайных ситуаций руководитель МЧС имеет право привлечь, любую службу, имеющуюся в районе. Привлечение аварийно-спасательных служб осуществляется на основании инструкций взаимодействия, которые утверждаются обеими сторонами и обязательны для исполнения.</a:t>
            </a: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be-BY" altLang="ru-RU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6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13" name="Picture 2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Box 9"/>
          <p:cNvSpPr txBox="1">
            <a:spLocks noChangeArrowheads="1"/>
          </p:cNvSpPr>
          <p:nvPr/>
        </p:nvSpPr>
        <p:spPr bwMode="auto">
          <a:xfrm>
            <a:off x="304800" y="404813"/>
            <a:ext cx="883920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Для успешного тушения пожаров в Гродненском районе кроме плана привлечения сил и средств и инструкций взаимодействия, разработаны и применяются в практике следующие документы:</a:t>
            </a:r>
          </a:p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– оперативные карточки пожаротушения; </a:t>
            </a:r>
          </a:p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– планшеты водоисточников;</a:t>
            </a:r>
          </a:p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– АРМ «Сведения об объектах».</a:t>
            </a:r>
          </a:p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Указанные документы позволяют при следовании к месту вызова учитывать, ближайшие водоисточники, площадь застройки, наличие потенциально опасных объектов, необходимое количество пожарных аварийно-спасательных автомобилей.</a:t>
            </a: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be-BY" altLang="ru-RU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51" name="Picture 11" descr="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21038" y="3860800"/>
            <a:ext cx="3121025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397" name="Object 172"/>
          <p:cNvGraphicFramePr>
            <a:graphicFrameLocks noChangeAspect="1"/>
          </p:cNvGraphicFramePr>
          <p:nvPr/>
        </p:nvGraphicFramePr>
        <p:xfrm>
          <a:off x="941388" y="3860800"/>
          <a:ext cx="1593850" cy="223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3" name="Visio" r:id="rId5" imgW="6517843" imgH="9128150" progId="Visio.Drawing.11">
                  <p:embed/>
                </p:oleObj>
              </mc:Choice>
              <mc:Fallback>
                <p:oleObj name="Visio" r:id="rId5" imgW="6517843" imgH="9128150" progId="Visio.Drawing.11">
                  <p:embed/>
                  <p:pic>
                    <p:nvPicPr>
                      <p:cNvPr id="0" name="Picture 1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1388" y="3860800"/>
                        <a:ext cx="1593850" cy="223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400" name="Group 160"/>
          <p:cNvGrpSpPr>
            <a:grpSpLocks/>
          </p:cNvGrpSpPr>
          <p:nvPr/>
        </p:nvGrpSpPr>
        <p:grpSpPr bwMode="auto">
          <a:xfrm>
            <a:off x="6948488" y="3860800"/>
            <a:ext cx="1511300" cy="2305050"/>
            <a:chOff x="4377" y="2432"/>
            <a:chExt cx="952" cy="1452"/>
          </a:xfrm>
        </p:grpSpPr>
        <p:pic>
          <p:nvPicPr>
            <p:cNvPr id="10417" name="Picture 158" descr="planshet_list12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403" y="2432"/>
              <a:ext cx="926" cy="1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18" name="Rectangle 159"/>
            <p:cNvSpPr>
              <a:spLocks noChangeArrowheads="1"/>
            </p:cNvSpPr>
            <p:nvPr/>
          </p:nvSpPr>
          <p:spPr bwMode="auto">
            <a:xfrm>
              <a:off x="4377" y="2432"/>
              <a:ext cx="952" cy="145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0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-70048" y="720"/>
            <a:ext cx="9214048" cy="6910536"/>
          </a:xfrm>
          <a:prstGeom prst="rect">
            <a:avLst/>
          </a:prstGeom>
          <a:ln>
            <a:noFill/>
          </a:ln>
          <a:effectLst>
            <a:reflection blurRad="6350" stA="50000" endA="300" endPos="55500" dist="50800" dir="5400000" sy="-100000" algn="bl" rotWithShape="0"/>
            <a:softEdge rad="112500"/>
          </a:effectLst>
        </p:spPr>
      </p:pic>
      <p:sp>
        <p:nvSpPr>
          <p:cNvPr id="11267" name="TextBox 9"/>
          <p:cNvSpPr txBox="1">
            <a:spLocks noChangeArrowheads="1"/>
          </p:cNvSpPr>
          <p:nvPr/>
        </p:nvSpPr>
        <p:spPr bwMode="auto">
          <a:xfrm>
            <a:off x="304800" y="620713"/>
            <a:ext cx="88392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В связи с недостаточным наличием водоисточников в сельской местности, для тушения пожаров в подразделения внедряются пожарные автомобили с большой емкостью для перевозки воды (10 и более тонн). Что позволяет обеспечить тушение пожаров с привлечением меньшего количества пожарных автоцистерн. Хорошо себя зарекомендовали пожарные автоцистерны белорусского производства типа АЦ-10,0-40(6317) на базе автомобиля МАЗ.</a:t>
            </a: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be-BY" altLang="ru-RU" sz="20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412" name="Group 148"/>
          <p:cNvGraphicFramePr>
            <a:graphicFrameLocks noGrp="1"/>
          </p:cNvGraphicFramePr>
          <p:nvPr/>
        </p:nvGraphicFramePr>
        <p:xfrm>
          <a:off x="4067175" y="2781300"/>
          <a:ext cx="5033963" cy="3352800"/>
        </p:xfrm>
        <a:graphic>
          <a:graphicData uri="http://schemas.openxmlformats.org/drawingml/2006/table">
            <a:tbl>
              <a:tblPr/>
              <a:tblGrid>
                <a:gridCol w="2963863"/>
                <a:gridCol w="2070100"/>
              </a:tblGrid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Базовое шасси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МАЗ-6317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Число мест боевого расчета.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Емкость цистерны для воды для воды, л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10000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Материал цистерны для воды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Нержавеющая сталь 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Емкость бака для пенообразователя не менее, л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600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Материал бака для пенообразователя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Нержавеющая сталь или полимерные материалы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45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Параметры насоса: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 напоре 100  м., (л/сек), не менее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напор насоса в номинальном режиме, м, н менее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наибольшая геометрическая высота всасывания, м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Потребляемая насосом мощность,  кВт, не более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Тормозная система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оборудована антиблокировочной системой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Масса полная (кг), не более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28 700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Габаритные размеры (м), не более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х 2,55 х 3,7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4854" name="Picture 2" descr="E:\работа\Ликвидация ЧС в сельской местности\Презентация шефу\с поста\IMG-9babc5dcca3ee04b6eb377ebe6c35a1f1-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79788"/>
            <a:ext cx="4046538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4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smtClean="0">
                <a:latin typeface="Arial" charset="0"/>
              </a:rPr>
              <a:t>Характеристики района</a:t>
            </a:r>
          </a:p>
        </p:txBody>
      </p:sp>
      <p:sp>
        <p:nvSpPr>
          <p:cNvPr id="15362" name="Rectangle 3"/>
          <p:cNvSpPr>
            <a:spLocks noGrp="1"/>
          </p:cNvSpPr>
          <p:nvPr>
            <p:ph type="body"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smtClean="0">
                <a:latin typeface="Arial" charset="0"/>
              </a:rPr>
              <a:t>площадь 2594,05 км²</a:t>
            </a:r>
            <a:r>
              <a:rPr lang="ru-RU" sz="2400" smtClean="0"/>
              <a:t> </a:t>
            </a:r>
            <a:r>
              <a:rPr lang="ru-RU" sz="2400" smtClean="0">
                <a:latin typeface="Arial" charset="0"/>
              </a:rPr>
              <a:t>- самый большой в области.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40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sz="2400" smtClean="0">
                <a:latin typeface="Arial" charset="0"/>
              </a:rPr>
              <a:t>протяженность границы: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400" smtClean="0">
                <a:latin typeface="Arial" charset="0"/>
              </a:rPr>
              <a:t>с Республикой Польша – 68 км;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400" smtClean="0">
                <a:latin typeface="Arial" charset="0"/>
              </a:rPr>
              <a:t>с Литовской Республикой – 32,8 км.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40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sz="2400" smtClean="0">
                <a:latin typeface="Arial" charset="0"/>
              </a:rPr>
              <a:t>396 населенных пункта, из них – 1 город; 1 поселок городского типа.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40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sz="2400" smtClean="0">
                <a:latin typeface="Arial" charset="0"/>
              </a:rPr>
              <a:t>население района 49,5 тыс. человек;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latin typeface="Arial" charset="0"/>
              </a:rPr>
              <a:t>- сельское население  37,9 тыс. человек;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sz="2400" smtClean="0">
                <a:latin typeface="Arial" charset="0"/>
              </a:rPr>
              <a:t>городское население 11,6 тыс. человек.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40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sz="2400" smtClean="0">
                <a:latin typeface="Arial" charset="0"/>
              </a:rPr>
              <a:t>национальный состав: белорусы – 56%; поляки – 43%; русские – 7,8%; другие национальности – 2,2%.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304800" y="1412875"/>
            <a:ext cx="883920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Весь указанный комплекс мероприятий положительно влияет на организацию ликвидации чрезвычайных ситуаций в Гродненском районе. </a:t>
            </a:r>
          </a:p>
          <a:p>
            <a:pPr algn="just"/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Позволяет обеспечить:</a:t>
            </a:r>
          </a:p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– прибытие подразделений в минимальные сроки;</a:t>
            </a:r>
          </a:p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– тушение пожаров в застигнутых размерах;</a:t>
            </a:r>
          </a:p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– качественную организацию взаимодействия пожарными аварийно-спасательными подразделениями и службами района;</a:t>
            </a:r>
          </a:p>
          <a:p>
            <a:pPr algn="just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	– поддержание высокой боевой готовности подразделений МЧС.</a:t>
            </a: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endParaRPr lang="be-BY" altLang="ru-RU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395288" y="2205038"/>
            <a:ext cx="81549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000" i="1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be-BY" altLang="ru-RU" sz="4000" i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/>
          </p:cNvSpPr>
          <p:nvPr>
            <p:ph type="title"/>
          </p:nvPr>
        </p:nvSpPr>
        <p:spPr>
          <a:xfrm>
            <a:off x="0" y="1196975"/>
            <a:ext cx="9144000" cy="4824413"/>
          </a:xfrm>
        </p:spPr>
        <p:txBody>
          <a:bodyPr/>
          <a:lstStyle/>
          <a:p>
            <a:r>
              <a:rPr lang="ru-RU" smtClean="0">
                <a:latin typeface="Arial" charset="0"/>
              </a:rPr>
              <a:t>Наиболее распространенные угрозы, требующие вмешательства спасателей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origi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81075"/>
            <a:ext cx="9144000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5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smtClean="0">
                <a:latin typeface="Arial" charset="0"/>
              </a:rPr>
              <a:t>Паводок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Сильный ветер (ураган)</a:t>
            </a:r>
          </a:p>
        </p:txBody>
      </p:sp>
      <p:pic>
        <p:nvPicPr>
          <p:cNvPr id="18434" name="Picture 4" descr="veter-v-bishkek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41438"/>
            <a:ext cx="4427538" cy="264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4" descr="sno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1341438"/>
            <a:ext cx="4716462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 descr="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948113"/>
            <a:ext cx="4427538" cy="290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6" descr="bfe90607590360e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7538" y="3933825"/>
            <a:ext cx="4716462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Сильный мороз</a:t>
            </a:r>
          </a:p>
        </p:txBody>
      </p:sp>
      <p:pic>
        <p:nvPicPr>
          <p:cNvPr id="19458" name="Picture 2" descr="E:\работа\Ликвидация ЧС в сельской местности\Презентация шефу\wr-1200.sh-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122363"/>
            <a:ext cx="8604250" cy="573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smtClean="0"/>
              <a:t>Снежные заносы</a:t>
            </a:r>
          </a:p>
        </p:txBody>
      </p:sp>
      <p:pic>
        <p:nvPicPr>
          <p:cNvPr id="20482" name="Picture 2" descr="E:\работа\Ликвидация ЧС в сельской местности\Презентация шефу\s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75" y="4224338"/>
            <a:ext cx="4724400" cy="263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E:\работа\Ликвидация ЧС в сельской местности\Презентация шефу\DxBq8gNXgAAMVAz.jpg l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1225" y="4211638"/>
            <a:ext cx="4419600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5" descr="E:\работа\Ликвидация ЧС в сельской местности\Презентация шефу\b8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91063" y="1304925"/>
            <a:ext cx="4460875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6" descr="E:\работа\Ликвидация ЧС в сельской местности\Презентация шефу\regnum_picture_1548239044138765_norma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175" y="1304925"/>
            <a:ext cx="4694238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528638" y="25400"/>
            <a:ext cx="8229600" cy="1143000"/>
          </a:xfrm>
        </p:spPr>
        <p:txBody>
          <a:bodyPr/>
          <a:lstStyle/>
          <a:p>
            <a:r>
              <a:rPr lang="ru-RU" smtClean="0"/>
              <a:t>Оказание помощи на воде</a:t>
            </a:r>
          </a:p>
        </p:txBody>
      </p:sp>
      <p:pic>
        <p:nvPicPr>
          <p:cNvPr id="21506" name="Picture 2" descr="E:\работа\Ликвидация ЧС в сельской местности\Презентация шефу\01_spasateli-mgpss-_5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25538"/>
            <a:ext cx="4643438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E:\работа\Ликвидация ЧС в сельской местности\Презентация шефу\img_5c0384f9c302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125538"/>
            <a:ext cx="4500562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E:\работа\Ликвидация ЧС в сельской местности\Презентация шефу\p5114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16400"/>
            <a:ext cx="4660900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 descr="E:\работа\Ликвидация ЧС в сельской местности\Презентация шефу\IMG_6048-copy-900x6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4216400"/>
            <a:ext cx="4500562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smtClean="0"/>
              <a:t>Дорожно-транспортные происшествия</a:t>
            </a:r>
          </a:p>
        </p:txBody>
      </p:sp>
      <p:pic>
        <p:nvPicPr>
          <p:cNvPr id="22530" name="Picture 2" descr="E:\работа\Ликвидация ЧС в сельской местности\Презентация шефу\4c3e2461-2c31-40ce-a9a7-1098f18c92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3" y="1341438"/>
            <a:ext cx="4870450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E:\работа\Ликвидация ЧС в сельской местности\Презентация шефу\avariya_sharangovicha_yakubovskogo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9013" y="1341438"/>
            <a:ext cx="43275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E:\работа\Ликвидация ЧС в сельской местности\Презентация шефу\img_f6b1175a690955b51804376d4c844f3e_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1550" y="4587875"/>
            <a:ext cx="4394200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E:\работа\Ликвидация ЧС в сельской местности\Презентация шефу\img_db942c3a4096b45a46945e7642922025_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13" y="4587875"/>
            <a:ext cx="4770437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1235</TotalTime>
  <Words>261</Words>
  <Application>Microsoft Office PowerPoint</Application>
  <PresentationFormat>Экран (4:3)</PresentationFormat>
  <Paragraphs>109</Paragraphs>
  <Slides>21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Visio</vt:lpstr>
      <vt:lpstr>Презентация PowerPoint</vt:lpstr>
      <vt:lpstr>Характеристики района</vt:lpstr>
      <vt:lpstr>Наиболее распространенные угрозы, требующие вмешательства спасателей</vt:lpstr>
      <vt:lpstr>Паводок</vt:lpstr>
      <vt:lpstr>Сильный ветер (ураган)</vt:lpstr>
      <vt:lpstr>Сильный мороз</vt:lpstr>
      <vt:lpstr>Снежные заносы</vt:lpstr>
      <vt:lpstr>Оказание помощи на воде</vt:lpstr>
      <vt:lpstr>Дорожно-транспортные происшествия</vt:lpstr>
      <vt:lpstr>Пожары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amd</dc:creator>
  <cp:lastModifiedBy>Sin</cp:lastModifiedBy>
  <cp:revision>58</cp:revision>
  <dcterms:created xsi:type="dcterms:W3CDTF">2011-11-14T19:21:01Z</dcterms:created>
  <dcterms:modified xsi:type="dcterms:W3CDTF">2020-02-19T11:26:18Z</dcterms:modified>
</cp:coreProperties>
</file>